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itchFamily="2" charset="0"/>
      <p:regular r:id="rId13"/>
    </p:embeddedFont>
    <p:embeddedFont>
      <p:font typeface="Unbounded" pitchFamily="2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4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187779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Хакатон SCIENCEDATALAB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4" y="4733687"/>
            <a:ext cx="397823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Команда: Подарите ручку</a:t>
            </a:r>
            <a:endParaRPr lang="en-US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860A37-2CBA-1421-D7B6-E1D4C54BC93E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0863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Заключение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305240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Разработана система автоматического обнаружения объектов горнодобывающей промышленности на спутниковых снимках с использованием U-Net и EfficientNet-B4, достигнув высокой точности сегментации.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3958114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Ключевые достижения: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4528780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Разработан полный pipeline обработки геопространственных данных.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493704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Реализована устойчивая система обучения с кросс-валидацией.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534531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Получены высокие метрики на тесте.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575357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Обеспечена воспроизводимость и масштабируемость решения.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DE4771-8C95-F611-7D8C-402FD6152739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780" y="192952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Введение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38780" y="3042190"/>
            <a:ext cx="7468553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 рамках хакатона разработана система автоматической  сегментации спутниковых снимков для обнаружения и классификации объектов горнодобывающей промышленности. Система основана на глубокой сверточной нейронной сети архитектуры U-Net с энкодером EfficientNet-B4.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38779" y="546813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Модель демонстрирует высокую точность распознавания трех целевых классов объектов: </a:t>
            </a:r>
            <a:r>
              <a:rPr lang="en-US" sz="24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отвалов, карьерных ям и хвостохранилищ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7CC4A7-209A-142B-7D90-0B229F38F45E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725091"/>
            <a:ext cx="352044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Постановка задачи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816650" y="1493639"/>
            <a:ext cx="1299710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Современная горнодобывающая промышленность требует постоянного мониторинга экологической обстановки. Традиционные методы анализа спутниковых снимков трудоемки, что обуславливает необходимость автоматизированных систем.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6650" y="2758083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Цель: разработка системы автоматического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обнаружения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ru-RU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объектов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на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спутниковых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снимках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16650" y="4091106"/>
            <a:ext cx="4160044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Актуальность решения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816650" y="5028843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Автоматизация идентификации горнодобывающих объектов решает ряд задач: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16650" y="5585222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Оперативный экологический мониторинг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16650" y="5983367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Контроль соблюдения лицензионных соглашений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6650" y="6381512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Оценка масштабов деятельности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16650" y="6779657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Прогнозирование экологических рисков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16650" y="7177802"/>
            <a:ext cx="1299710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Планирование рекультивационных мероприятий</a:t>
            </a:r>
            <a:endParaRPr lang="en-US" sz="20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900D649-4BBC-3A60-A084-6CEF7103F5A7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380" y="876157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данных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52380" y="1773079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Использовались мультиспектральные спутниковые снимки Sentinel-2 в формате GeoTIFF с разрешением 10-20 метров. Каждое изображение 256×256 пикселей содержит 6 спектральных каналов (B02-B07).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37724" y="3102889"/>
            <a:ext cx="3735705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Структура датасета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52380" y="3839658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Датасет включал обучающую, валидационную, тестовую и финальную тестовую выборки.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2380" y="4619333"/>
            <a:ext cx="6836569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Предварительная обработка данных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37724" y="543365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Объединение обучающей и валидационной выборок для максимизации данных.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37724" y="584192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Проверка на пересечения с тестовой выборкой с помощью MD5-хэширования.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37724" y="6250185"/>
            <a:ext cx="12954952" cy="110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Анализ распределения классов показал наличие только трех классов, </a:t>
            </a:r>
            <a:endParaRPr lang="ru-RU" sz="24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algn="l">
              <a:lnSpc>
                <a:spcPts val="2600"/>
              </a:lnSpc>
              <a:buSzPct val="100000"/>
            </a:pP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что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привело к корректировке архитектуры модели.</a:t>
            </a:r>
            <a:endParaRPr lang="en-US" sz="2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C830B0-7493-7DB6-5269-313A01F72BC1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449"/>
            <a:ext cx="6847999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Выбор архитектуры модели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183499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Для  сегментации выбрана архитектура </a:t>
            </a: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U-Net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из-за ее эффективности в условиях ограниченных данных.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2405658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Эффективное использование контекстной информации через skip-connections.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281392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Высокая точность локализации границ объектов.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3222188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Возможность многомасштабного анализа признаков.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3871317"/>
            <a:ext cx="5713452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Конфигурация модели</a:t>
            </a:r>
            <a:endParaRPr lang="en-US" sz="3100" dirty="0"/>
          </a:p>
        </p:txBody>
      </p:sp>
      <p:sp>
        <p:nvSpPr>
          <p:cNvPr id="8" name="Text 6"/>
          <p:cNvSpPr/>
          <p:nvPr/>
        </p:nvSpPr>
        <p:spPr>
          <a:xfrm>
            <a:off x="837724" y="467808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 качестве энкодера использовался </a:t>
            </a: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EfficientNet-B4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предварительно обученный на ImageNet,  из-за его эффективности и адаптивности к многоканальным данным.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37724" y="558379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Финальная конфигурация: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37724" y="6154460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Входные каналы: 6 (B02-B07)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37724" y="656272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Выходные классы: 3 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37724" y="6970990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Размер входного изображения: 256×256 пикселей</a:t>
            </a:r>
            <a:endParaRPr lang="en-US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4DA753-26AC-E05B-7971-935B7E7589F4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382" y="681752"/>
            <a:ext cx="4537472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Стратегия обучения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69382" y="1807488"/>
            <a:ext cx="6449616" cy="2017633"/>
          </a:xfrm>
          <a:prstGeom prst="roundRect">
            <a:avLst>
              <a:gd name="adj" fmla="val 5438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69382" y="1784628"/>
            <a:ext cx="6449616" cy="91440"/>
          </a:xfrm>
          <a:prstGeom prst="roundRect">
            <a:avLst>
              <a:gd name="adj" fmla="val 3155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3705701" y="1518999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3878818" y="1663184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84528" y="2288381"/>
            <a:ext cx="251972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Кросс-валидация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4528" y="2686645"/>
            <a:ext cx="601932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Применена 10-фолдовая кросс-валидация для повышения устойчивости и точной оценки производительности модели.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11283" y="1807488"/>
            <a:ext cx="6449735" cy="2017633"/>
          </a:xfrm>
          <a:prstGeom prst="roundRect">
            <a:avLst>
              <a:gd name="adj" fmla="val 5438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411283" y="1784628"/>
            <a:ext cx="6449735" cy="91440"/>
          </a:xfrm>
          <a:prstGeom prst="roundRect">
            <a:avLst>
              <a:gd name="adj" fmla="val 3155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10347603" y="1518999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10520720" y="1663184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26429" y="2288381"/>
            <a:ext cx="229731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Функция потерь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626429" y="2686645"/>
            <a:ext cx="6019443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Использовалась кросс-энтропия, стандартный выбор для многоклассовой сегментации, эффективна для несбалансированных классов.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69382" y="4305895"/>
            <a:ext cx="6449616" cy="1709857"/>
          </a:xfrm>
          <a:prstGeom prst="roundRect">
            <a:avLst>
              <a:gd name="adj" fmla="val 641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769382" y="4283035"/>
            <a:ext cx="6449616" cy="91440"/>
          </a:xfrm>
          <a:prstGeom prst="roundRect">
            <a:avLst>
              <a:gd name="adj" fmla="val 3155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3705701" y="4017407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6"/>
          <p:cNvSpPr/>
          <p:nvPr/>
        </p:nvSpPr>
        <p:spPr>
          <a:xfrm>
            <a:off x="3878818" y="4161592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984528" y="4786789"/>
            <a:ext cx="258639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Метрика качества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984528" y="5185053"/>
            <a:ext cx="601932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Использовалась метрика Intersection over Union (IoU) для оценки точности сегментации и определения границ объектов.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7411283" y="4305895"/>
            <a:ext cx="6449735" cy="1709857"/>
          </a:xfrm>
          <a:prstGeom prst="roundRect">
            <a:avLst>
              <a:gd name="adj" fmla="val 641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Shape 20"/>
          <p:cNvSpPr/>
          <p:nvPr/>
        </p:nvSpPr>
        <p:spPr>
          <a:xfrm>
            <a:off x="7411283" y="4283035"/>
            <a:ext cx="6449735" cy="91440"/>
          </a:xfrm>
          <a:prstGeom prst="roundRect">
            <a:avLst>
              <a:gd name="adj" fmla="val 3155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1"/>
          <p:cNvSpPr/>
          <p:nvPr/>
        </p:nvSpPr>
        <p:spPr>
          <a:xfrm>
            <a:off x="10347603" y="4017407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10520720" y="4161592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626429" y="4786789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Оптимизация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7626429" y="5185053"/>
            <a:ext cx="601944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Алгоритм Adam со скоростью обучения 0.0001, размером батча 32 и 25 эпохами.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84528" y="6728340"/>
            <a:ext cx="354044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Аугментация данных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984528" y="7251263"/>
            <a:ext cx="1309163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Явная аугментация не применялась, но перемешивание данных в DataLoader обеспечивает базовую рандомизацию для лучшей генерализации модели.</a:t>
            </a:r>
            <a:endParaRPr lang="en-US" sz="20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7D56D7E-CFF1-5688-D52D-7014D29145C4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346" y="486728"/>
            <a:ext cx="420254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Программная архитектура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194346" y="998101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Решение реализовано на Python с использованием: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194346" y="1480423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PyTorch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фреймворк глубокого обучения.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194346" y="1825585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Segmentation Models PyTorch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готовые архитектуры для сегментации.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194346" y="2170747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Rasterio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для работы с геопространственными данными.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194346" y="2515910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NumPy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и </a:t>
            </a:r>
            <a:r>
              <a:rPr lang="en-US" dirty="0">
                <a:solidFill>
                  <a:srgbClr val="957D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Matplotlib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для обработки данных и визуализации.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194346" y="3064669"/>
            <a:ext cx="287214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Процесс обучения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194346" y="3642479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Функция Trainer реализует полный цикл обучения с: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4346" y="4124801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K-Fold кросс-валидацией.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194346" y="4469963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Мониторингом метрик.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194346" y="4815126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Сохранением лучшей модели.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194346" y="5363885"/>
            <a:ext cx="579703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Инференс и сохранение результатов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194346" y="5941695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Система инференса обеспечивает: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194346" y="6424017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Пакетную обработку тестовых изображений.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194346" y="6769179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Валидацию выходных масок.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6194346" y="7114342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Сохранение результатов.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6194346" y="7459504"/>
            <a:ext cx="772810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Архивацию результатов.</a:t>
            </a:r>
            <a:endParaRPr lang="en-US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FB7D162-70CE-1887-095F-DD626E8E0A67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185" y="597932"/>
            <a:ext cx="267807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Результаты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245185" y="1145977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Модель продемонстрировала: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45185" y="1662708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Сходимость: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стабильное снижение функции потерь на протяжении 25 эпох.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45185" y="2032397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Генерализация: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отсутствие значительного переобучения.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45185" y="2402086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Точность сегментации: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высокие метрики  (accuracy 0.9575 после 25 эпох)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45185" y="2989898"/>
            <a:ext cx="33366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Визуальный анализ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245185" y="3609023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Визуальный анализ результатов сегментации показал: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45185" y="4125754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Четкое определение границ объектов.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6245185" y="4495443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Корректную классификацию типов объектов.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245185" y="4865132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Способность обнаруживать объекты различных размеров.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245185" y="5452943"/>
            <a:ext cx="33719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Сохранение модели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245185" y="6072068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Система автоматически сохраняет: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245185" y="6588800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Веса лучшей модели.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45185" y="6958489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Историю обучения в JSON.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245185" y="7328178"/>
            <a:ext cx="76264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Визуализацию динамики обучения.</a:t>
            </a:r>
            <a:endParaRPr lang="en-US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2E21B0-4126-0F45-B66E-B84087FA1070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2832"/>
            <a:ext cx="1019996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Преимущества разработанного решения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1664375"/>
            <a:ext cx="6372701" cy="152257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047155" y="1873806"/>
            <a:ext cx="397109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Автоматизация процесса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47155" y="2307431"/>
            <a:ext cx="595383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Полностью автоматический pipeline от загрузки данных до результатов.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7419856" y="1664375"/>
            <a:ext cx="6372820" cy="152257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629287" y="1873806"/>
            <a:ext cx="310395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Масштабируемость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9287" y="2307431"/>
            <a:ext cx="595395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Адаптация для больших объемов данных и дополнительных классов.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837724" y="3396377"/>
            <a:ext cx="6372701" cy="152257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1047155" y="360580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Устойчивость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47155" y="4039433"/>
            <a:ext cx="595383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Кросс-валидация и предобработка данных обеспечивают стабильность.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419856" y="3396377"/>
            <a:ext cx="6372820" cy="152257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629287" y="3605808"/>
            <a:ext cx="316361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Воспроизводимость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9287" y="4039433"/>
            <a:ext cx="595395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Детальное логирование и сохранение параметров обучения.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37724" y="5233035"/>
            <a:ext cx="461188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Направления улучшения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837724" y="591681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Аугментация данных: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улучшение генерализации модели.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837724" y="632507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Постобработка: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улучшение качества границ сегментации.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37724" y="673334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Ансамблирование: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повышение точности предсказаний.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37724" y="7141607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B88E2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Активное обучение: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эффективное использование экспертной разметки.</a:t>
            </a:r>
            <a:endParaRPr lang="en-US" sz="2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E6DE7A0-A2E9-1E48-9B27-FEBC83F085CC}"/>
              </a:ext>
            </a:extLst>
          </p:cNvPr>
          <p:cNvSpPr/>
          <p:nvPr/>
        </p:nvSpPr>
        <p:spPr>
          <a:xfrm>
            <a:off x="12094464" y="7559040"/>
            <a:ext cx="2535936" cy="560832"/>
          </a:xfrm>
          <a:prstGeom prst="rect">
            <a:avLst/>
          </a:prstGeom>
          <a:solidFill>
            <a:srgbClr val="1127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649</Words>
  <Application>Microsoft Macintosh PowerPoint</Application>
  <PresentationFormat>Произвольный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Cabin</vt:lpstr>
      <vt:lpstr>Arial</vt:lpstr>
      <vt:lpstr>Unbounded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Office</cp:lastModifiedBy>
  <cp:revision>2</cp:revision>
  <dcterms:created xsi:type="dcterms:W3CDTF">2025-09-13T06:39:26Z</dcterms:created>
  <dcterms:modified xsi:type="dcterms:W3CDTF">2025-09-13T06:55:45Z</dcterms:modified>
</cp:coreProperties>
</file>